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5"/>
  </p:handoutMasterIdLst>
  <p:sldIdLst>
    <p:sldId id="257" r:id="rId2"/>
    <p:sldId id="256"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6CC825A1-916E-4FB7-814A-E2095BDA8DE1}" type="datetimeFigureOut">
              <a:rPr lang="en-US" smtClean="0"/>
              <a:pPr/>
              <a:t>10/12/2016</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CFD00714-A8C8-4349-9596-E27537ECE556}"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B9D9276-1E8E-46A5-8177-0DAB8DB4BA9B}" type="datetimeFigureOut">
              <a:rPr lang="en-US" smtClean="0"/>
              <a:pPr/>
              <a:t>10/12/2016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A2D443-913D-4FCC-A972-CC85CB551B9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9D9276-1E8E-46A5-8177-0DAB8DB4BA9B}" type="datetimeFigureOut">
              <a:rPr lang="en-US" smtClean="0"/>
              <a:pPr/>
              <a:t>10/12/2016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A2D443-913D-4FCC-A972-CC85CB551B9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9D9276-1E8E-46A5-8177-0DAB8DB4BA9B}" type="datetimeFigureOut">
              <a:rPr lang="en-US" smtClean="0"/>
              <a:pPr/>
              <a:t>10/12/2016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A2D443-913D-4FCC-A972-CC85CB551B9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9D9276-1E8E-46A5-8177-0DAB8DB4BA9B}" type="datetimeFigureOut">
              <a:rPr lang="en-US" smtClean="0"/>
              <a:pPr/>
              <a:t>10/12/2016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A2D443-913D-4FCC-A972-CC85CB551B9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9D9276-1E8E-46A5-8177-0DAB8DB4BA9B}" type="datetimeFigureOut">
              <a:rPr lang="en-US" smtClean="0"/>
              <a:pPr/>
              <a:t>10/12/2016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A2D443-913D-4FCC-A972-CC85CB551B9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B9D9276-1E8E-46A5-8177-0DAB8DB4BA9B}" type="datetimeFigureOut">
              <a:rPr lang="en-US" smtClean="0"/>
              <a:pPr/>
              <a:t>10/12/2016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A2D443-913D-4FCC-A972-CC85CB551B9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B9D9276-1E8E-46A5-8177-0DAB8DB4BA9B}" type="datetimeFigureOut">
              <a:rPr lang="en-US" smtClean="0"/>
              <a:pPr/>
              <a:t>10/12/2016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DA2D443-913D-4FCC-A972-CC85CB551B9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B9D9276-1E8E-46A5-8177-0DAB8DB4BA9B}" type="datetimeFigureOut">
              <a:rPr lang="en-US" smtClean="0"/>
              <a:pPr/>
              <a:t>10/12/2016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DA2D443-913D-4FCC-A972-CC85CB551B9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9D9276-1E8E-46A5-8177-0DAB8DB4BA9B}" type="datetimeFigureOut">
              <a:rPr lang="en-US" smtClean="0"/>
              <a:pPr/>
              <a:t>10/12/2016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DA2D443-913D-4FCC-A972-CC85CB551B9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9D9276-1E8E-46A5-8177-0DAB8DB4BA9B}" type="datetimeFigureOut">
              <a:rPr lang="en-US" smtClean="0"/>
              <a:pPr/>
              <a:t>10/12/2016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A2D443-913D-4FCC-A972-CC85CB551B9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9D9276-1E8E-46A5-8177-0DAB8DB4BA9B}" type="datetimeFigureOut">
              <a:rPr lang="en-US" smtClean="0"/>
              <a:pPr/>
              <a:t>10/12/2016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A2D443-913D-4FCC-A972-CC85CB551B9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9D9276-1E8E-46A5-8177-0DAB8DB4BA9B}" type="datetimeFigureOut">
              <a:rPr lang="en-US" smtClean="0"/>
              <a:pPr/>
              <a:t>10/12/2016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A2D443-913D-4FCC-A972-CC85CB551B9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US" sz="4000" b="1" dirty="0" smtClean="0">
                <a:latin typeface="Times New Roman" pitchFamily="18" charset="0"/>
                <a:cs typeface="Times New Roman" pitchFamily="18" charset="0"/>
              </a:rPr>
              <a:t>Concept of Universe, Man and God</a:t>
            </a:r>
            <a:endParaRPr lang="en-US" sz="4000" dirty="0">
              <a:latin typeface="Times New Roman" pitchFamily="18" charset="0"/>
              <a:cs typeface="Times New Roman" pitchFamily="18" charset="0"/>
            </a:endParaRPr>
          </a:p>
        </p:txBody>
      </p:sp>
      <p:sp>
        <p:nvSpPr>
          <p:cNvPr id="5" name="Subtitle 4"/>
          <p:cNvSpPr>
            <a:spLocks noGrp="1"/>
          </p:cNvSpPr>
          <p:nvPr>
            <p:ph type="subTitle" idx="1"/>
          </p:nvPr>
        </p:nvSpPr>
        <p:spPr>
          <a:xfrm>
            <a:off x="4953000" y="5105400"/>
            <a:ext cx="2819400" cy="533400"/>
          </a:xfrm>
        </p:spPr>
        <p:txBody>
          <a:bodyPr>
            <a:normAutofit/>
          </a:bodyPr>
          <a:lstStyle/>
          <a:p>
            <a:r>
              <a:rPr lang="en-US" sz="2000" b="1" dirty="0" smtClean="0">
                <a:solidFill>
                  <a:schemeClr val="tx1"/>
                </a:solidFill>
                <a:latin typeface="Times New Roman" pitchFamily="18" charset="0"/>
                <a:cs typeface="Times New Roman" pitchFamily="18" charset="0"/>
              </a:rPr>
              <a:t>Lecture No. </a:t>
            </a:r>
            <a:r>
              <a:rPr lang="en-US" sz="2000" b="1" smtClean="0">
                <a:solidFill>
                  <a:schemeClr val="tx1"/>
                </a:solidFill>
                <a:latin typeface="Times New Roman" pitchFamily="18" charset="0"/>
                <a:cs typeface="Times New Roman" pitchFamily="18" charset="0"/>
              </a:rPr>
              <a:t>4</a:t>
            </a:r>
            <a:endParaRPr lang="en-US" sz="2000" b="1" dirty="0">
              <a:solidFill>
                <a:schemeClr val="tx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200" b="1" dirty="0">
                <a:latin typeface="Times New Roman" pitchFamily="18" charset="0"/>
                <a:cs typeface="Times New Roman" pitchFamily="18" charset="0"/>
              </a:rPr>
              <a:t>Concept of God in Hinduism</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447799"/>
            <a:ext cx="8229600" cy="4495801"/>
          </a:xfrm>
        </p:spPr>
        <p:txBody>
          <a:bodyPr/>
          <a:lstStyle/>
          <a:p>
            <a:pPr marL="0" indent="0" algn="just">
              <a:buNone/>
            </a:pPr>
            <a:r>
              <a:rPr lang="en-US" dirty="0">
                <a:latin typeface="Times New Roman" pitchFamily="18" charset="0"/>
                <a:cs typeface="Times New Roman" pitchFamily="18" charset="0"/>
              </a:rPr>
              <a:t>Hinduism is a western term meaning “Religion of Indian” for a religious culture that includes as many beliefs as Gods. And some Hindu groups claims to have 330 million Gods. Probably the most significant Gods (who are often viewed as three parts of one whole) are Brahma, the creature, Vishnu, the Preserver of that creation and Shiva known mainly as the destroyer.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19800"/>
          </a:xfrm>
        </p:spPr>
        <p:txBody>
          <a:bodyPr>
            <a:noAutofit/>
          </a:bodyPr>
          <a:lstStyle/>
          <a:p>
            <a:pPr marL="0" indent="0" algn="just">
              <a:buNone/>
            </a:pPr>
            <a:r>
              <a:rPr lang="en-US" sz="2450" dirty="0">
                <a:latin typeface="Times New Roman" pitchFamily="18" charset="0"/>
                <a:cs typeface="Times New Roman" pitchFamily="18" charset="0"/>
              </a:rPr>
              <a:t>A Hindu is trapped at a certain level in the caste system in an endless process of life and rebirth (Reincarnation) called </a:t>
            </a:r>
            <a:r>
              <a:rPr lang="en-US" sz="2450" dirty="0" err="1">
                <a:latin typeface="Times New Roman" pitchFamily="18" charset="0"/>
                <a:cs typeface="Times New Roman" pitchFamily="18" charset="0"/>
              </a:rPr>
              <a:t>Samsara</a:t>
            </a:r>
            <a:r>
              <a:rPr lang="en-US" sz="2450" dirty="0">
                <a:latin typeface="Times New Roman" pitchFamily="18" charset="0"/>
                <a:cs typeface="Times New Roman" pitchFamily="18" charset="0"/>
              </a:rPr>
              <a:t>. The Sum of that person’s good and bad deeds is known as Karma. They treat with persons according to their caste if he belong to upper class caste then he treated very well if a person belong to lower class caste then he has no respect. There is Four Caste in Hinduism </a:t>
            </a:r>
            <a:r>
              <a:rPr lang="en-US" sz="2450" dirty="0" smtClean="0">
                <a:latin typeface="Times New Roman" pitchFamily="18" charset="0"/>
                <a:cs typeface="Times New Roman" pitchFamily="18" charset="0"/>
              </a:rPr>
              <a:t>Bahamans, </a:t>
            </a:r>
            <a:r>
              <a:rPr lang="en-US" sz="2450" dirty="0" err="1" smtClean="0">
                <a:latin typeface="Times New Roman" pitchFamily="18" charset="0"/>
                <a:cs typeface="Times New Roman" pitchFamily="18" charset="0"/>
              </a:rPr>
              <a:t>kashtaris</a:t>
            </a:r>
            <a:r>
              <a:rPr lang="en-US" sz="2450" dirty="0" smtClean="0">
                <a:latin typeface="Times New Roman" pitchFamily="18" charset="0"/>
                <a:cs typeface="Times New Roman" pitchFamily="18" charset="0"/>
              </a:rPr>
              <a:t>, </a:t>
            </a:r>
            <a:r>
              <a:rPr lang="en-US" sz="2450" dirty="0" err="1" smtClean="0">
                <a:latin typeface="Times New Roman" pitchFamily="18" charset="0"/>
                <a:cs typeface="Times New Roman" pitchFamily="18" charset="0"/>
              </a:rPr>
              <a:t>Vaash</a:t>
            </a:r>
            <a:r>
              <a:rPr lang="en-US" sz="2450" dirty="0" smtClean="0">
                <a:latin typeface="Times New Roman" pitchFamily="18" charset="0"/>
                <a:cs typeface="Times New Roman" pitchFamily="18" charset="0"/>
              </a:rPr>
              <a:t>, Shudder</a:t>
            </a:r>
            <a:r>
              <a:rPr lang="en-US" sz="2450" dirty="0">
                <a:latin typeface="Times New Roman" pitchFamily="18" charset="0"/>
                <a:cs typeface="Times New Roman" pitchFamily="18" charset="0"/>
              </a:rPr>
              <a:t>. If a person has enough good Karma at the end of his life, he may be Reincarnation in a higher caste level. And if someone’s life is marked by bad deeds, he may be Reincarnation in a lower caste, or even an animal</a:t>
            </a:r>
            <a:r>
              <a:rPr lang="en-US" sz="2450" dirty="0" smtClean="0">
                <a:latin typeface="Times New Roman" pitchFamily="18" charset="0"/>
                <a:cs typeface="Times New Roman" pitchFamily="18" charset="0"/>
              </a:rPr>
              <a:t>. </a:t>
            </a:r>
            <a:r>
              <a:rPr lang="en-US" sz="2450" dirty="0">
                <a:latin typeface="Times New Roman" pitchFamily="18" charset="0"/>
                <a:cs typeface="Times New Roman" pitchFamily="18" charset="0"/>
              </a:rPr>
              <a:t>The important texts in Hinduism include the Vedas (the earliest writing) and </a:t>
            </a:r>
            <a:r>
              <a:rPr lang="en-US" sz="2450" dirty="0" err="1">
                <a:latin typeface="Times New Roman" pitchFamily="18" charset="0"/>
                <a:cs typeface="Times New Roman" pitchFamily="18" charset="0"/>
              </a:rPr>
              <a:t>Bhagaved</a:t>
            </a:r>
            <a:r>
              <a:rPr lang="en-US" sz="2450" dirty="0">
                <a:latin typeface="Times New Roman" pitchFamily="18" charset="0"/>
                <a:cs typeface="Times New Roman" pitchFamily="18" charset="0"/>
              </a:rPr>
              <a:t> </a:t>
            </a:r>
            <a:r>
              <a:rPr lang="en-US" sz="2450" dirty="0" err="1">
                <a:latin typeface="Times New Roman" pitchFamily="18" charset="0"/>
                <a:cs typeface="Times New Roman" pitchFamily="18" charset="0"/>
              </a:rPr>
              <a:t>Gita</a:t>
            </a:r>
            <a:r>
              <a:rPr lang="en-US" sz="2450" dirty="0">
                <a:latin typeface="Times New Roman" pitchFamily="18" charset="0"/>
                <a:cs typeface="Times New Roman" pitchFamily="18" charset="0"/>
              </a:rPr>
              <a:t> (an epic poem) Hindus beliefs there are no life after death. Hindus believe in Reincarnation into either a better or worse state of being as a by-product of good or bad Karma</a:t>
            </a:r>
            <a:r>
              <a:rPr lang="en-US" sz="2450" dirty="0" smtClean="0">
                <a:latin typeface="Times New Roman" pitchFamily="18" charset="0"/>
                <a:cs typeface="Times New Roman" pitchFamily="18" charset="0"/>
              </a:rPr>
              <a:t>.</a:t>
            </a:r>
            <a:endParaRPr lang="en-US" sz="2450" dirty="0">
              <a:latin typeface="Times New Roman" pitchFamily="18" charset="0"/>
              <a:cs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200" b="1" dirty="0">
                <a:latin typeface="Times New Roman" pitchFamily="18" charset="0"/>
                <a:cs typeface="Times New Roman" pitchFamily="18" charset="0"/>
              </a:rPr>
              <a:t>Concept of ALLAH in Islam</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371600"/>
            <a:ext cx="8229600" cy="4953000"/>
          </a:xfrm>
        </p:spPr>
        <p:txBody>
          <a:bodyPr>
            <a:normAutofit fontScale="92500"/>
          </a:bodyPr>
          <a:lstStyle/>
          <a:p>
            <a:pPr marL="0" indent="0" algn="just">
              <a:buNone/>
            </a:pPr>
            <a:r>
              <a:rPr lang="en-US" sz="3000" dirty="0">
                <a:latin typeface="Times New Roman" pitchFamily="18" charset="0"/>
                <a:cs typeface="Times New Roman" pitchFamily="18" charset="0"/>
              </a:rPr>
              <a:t>Islam is largest religion in the world claiming more then one billion followers called Muslims. Islam hang on the phrase, “there is no God but ALLAH and Muhammad (PBUH) is his prophet” ALLAH (Arabic for God) is alone to be worship. Muslims are not concerned as much about the right beliefs as they are about right action. In submitting to the will of ALLAH they stick to the Five Pillars a set of important requirements that includes Regular Charity Praying, Five times a day, and making at least one Hajj or Pilgrimage to </a:t>
            </a:r>
            <a:r>
              <a:rPr lang="en-US" sz="3000" dirty="0" err="1">
                <a:latin typeface="Times New Roman" pitchFamily="18" charset="0"/>
                <a:cs typeface="Times New Roman" pitchFamily="18" charset="0"/>
              </a:rPr>
              <a:t>Macca</a:t>
            </a:r>
            <a:r>
              <a:rPr lang="en-US" sz="3000" dirty="0">
                <a:latin typeface="Times New Roman" pitchFamily="18" charset="0"/>
                <a:cs typeface="Times New Roman" pitchFamily="18" charset="0"/>
              </a:rPr>
              <a:t> (Islam’s holy city) and Jihad in way of ALLAH.</a:t>
            </a:r>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1"/>
            <a:ext cx="8229600" cy="4953000"/>
          </a:xfrm>
        </p:spPr>
        <p:txBody>
          <a:bodyPr>
            <a:normAutofit/>
          </a:bodyPr>
          <a:lstStyle/>
          <a:p>
            <a:pPr marL="0" indent="0" algn="just">
              <a:buNone/>
            </a:pPr>
            <a:r>
              <a:rPr lang="en-US" dirty="0">
                <a:latin typeface="Times New Roman" pitchFamily="18" charset="0"/>
                <a:cs typeface="Times New Roman" pitchFamily="18" charset="0"/>
              </a:rPr>
              <a:t>The Quran which Muslims belief is the writing recollection of the visions Muhammad (PBUH) received, is the most important text. Muslims beliefs that there is another Life after Death and that is the real Life. Muslim also believe in paradise &amp; Hell and who sacrifice his will in front of ALLAH’ s will he get Paradise after death and who did not follow the right path he get Hell in the last where he live forever.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200" y="274638"/>
            <a:ext cx="8229600" cy="792162"/>
          </a:xfrm>
        </p:spPr>
        <p:txBody>
          <a:bodyPr>
            <a:normAutofit/>
          </a:bodyPr>
          <a:lstStyle/>
          <a:p>
            <a:r>
              <a:rPr lang="en-US" sz="3200" b="1" dirty="0">
                <a:latin typeface="Times New Roman" pitchFamily="18" charset="0"/>
                <a:cs typeface="Times New Roman" pitchFamily="18" charset="0"/>
              </a:rPr>
              <a:t>CONCEPT OF UNIVERSE</a:t>
            </a:r>
            <a:endParaRPr lang="en-US" sz="3200" dirty="0">
              <a:latin typeface="Times New Roman" pitchFamily="18" charset="0"/>
              <a:cs typeface="Times New Roman" pitchFamily="18" charset="0"/>
            </a:endParaRPr>
          </a:p>
        </p:txBody>
      </p:sp>
      <p:sp>
        <p:nvSpPr>
          <p:cNvPr id="6" name="Content Placeholder 5"/>
          <p:cNvSpPr>
            <a:spLocks noGrp="1"/>
          </p:cNvSpPr>
          <p:nvPr>
            <p:ph idx="1"/>
          </p:nvPr>
        </p:nvSpPr>
        <p:spPr>
          <a:xfrm>
            <a:off x="457200" y="1066800"/>
            <a:ext cx="8229600" cy="5257800"/>
          </a:xfrm>
        </p:spPr>
        <p:txBody>
          <a:bodyPr>
            <a:normAutofit fontScale="85000" lnSpcReduction="20000"/>
          </a:bodyPr>
          <a:lstStyle/>
          <a:p>
            <a:pPr>
              <a:buNone/>
            </a:pPr>
            <a:r>
              <a:rPr lang="en-US" sz="3500" b="1" dirty="0" smtClean="0">
                <a:latin typeface="Times New Roman" pitchFamily="18" charset="0"/>
                <a:cs typeface="Times New Roman" pitchFamily="18" charset="0"/>
              </a:rPr>
              <a:t>1. First </a:t>
            </a:r>
            <a:r>
              <a:rPr lang="en-US" sz="3500" b="1" dirty="0">
                <a:latin typeface="Times New Roman" pitchFamily="18" charset="0"/>
                <a:cs typeface="Times New Roman" pitchFamily="18" charset="0"/>
              </a:rPr>
              <a:t>Concept</a:t>
            </a:r>
            <a:r>
              <a:rPr lang="en-US" sz="3500" b="1" dirty="0" smtClean="0">
                <a:latin typeface="Times New Roman" pitchFamily="18" charset="0"/>
                <a:cs typeface="Times New Roman" pitchFamily="18" charset="0"/>
              </a:rPr>
              <a:t>:</a:t>
            </a:r>
            <a:endParaRPr lang="en-US" sz="3500" dirty="0">
              <a:latin typeface="Times New Roman" pitchFamily="18" charset="0"/>
              <a:cs typeface="Times New Roman" pitchFamily="18" charset="0"/>
            </a:endParaRPr>
          </a:p>
          <a:p>
            <a:pPr algn="just">
              <a:buNone/>
            </a:pPr>
            <a:r>
              <a:rPr lang="en-US" sz="3500" dirty="0" smtClean="0">
                <a:latin typeface="Times New Roman" pitchFamily="18" charset="0"/>
                <a:cs typeface="Times New Roman" pitchFamily="18" charset="0"/>
              </a:rPr>
              <a:t>	Universe </a:t>
            </a:r>
            <a:r>
              <a:rPr lang="en-US" sz="3500" dirty="0">
                <a:latin typeface="Times New Roman" pitchFamily="18" charset="0"/>
                <a:cs typeface="Times New Roman" pitchFamily="18" charset="0"/>
              </a:rPr>
              <a:t>is the result of an abrupt accident. There is no purpose of its formation. No one made it and it is working automatically. </a:t>
            </a:r>
          </a:p>
          <a:p>
            <a:pPr algn="just">
              <a:buNone/>
            </a:pPr>
            <a:r>
              <a:rPr lang="en-US" sz="3500" b="1" dirty="0">
                <a:latin typeface="Times New Roman" pitchFamily="18" charset="0"/>
                <a:cs typeface="Times New Roman" pitchFamily="18" charset="0"/>
              </a:rPr>
              <a:t>2.	Second Concept</a:t>
            </a:r>
            <a:r>
              <a:rPr lang="en-US" sz="3500" b="1" dirty="0" smtClean="0">
                <a:latin typeface="Times New Roman" pitchFamily="18" charset="0"/>
                <a:cs typeface="Times New Roman" pitchFamily="18" charset="0"/>
              </a:rPr>
              <a:t>:</a:t>
            </a:r>
            <a:endParaRPr lang="en-US" sz="3500" dirty="0">
              <a:latin typeface="Times New Roman" pitchFamily="18" charset="0"/>
              <a:cs typeface="Times New Roman" pitchFamily="18" charset="0"/>
            </a:endParaRPr>
          </a:p>
          <a:p>
            <a:pPr algn="just">
              <a:buNone/>
            </a:pPr>
            <a:r>
              <a:rPr lang="en-US" sz="3500" dirty="0" smtClean="0">
                <a:latin typeface="Times New Roman" pitchFamily="18" charset="0"/>
                <a:cs typeface="Times New Roman" pitchFamily="18" charset="0"/>
              </a:rPr>
              <a:t>	Some </a:t>
            </a:r>
            <a:r>
              <a:rPr lang="en-US" sz="3500" dirty="0">
                <a:latin typeface="Times New Roman" pitchFamily="18" charset="0"/>
                <a:cs typeface="Times New Roman" pitchFamily="18" charset="0"/>
              </a:rPr>
              <a:t>persons believe that, universe and its creature have no importance. Someone here is controlling this whole system. All the creatures of this universe are forced to follow the order of the controlling authority. It is working like a computer programme and it will end automatically. </a:t>
            </a:r>
          </a:p>
          <a:p>
            <a:pPr algn="just"/>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15000"/>
          </a:xfrm>
        </p:spPr>
        <p:txBody>
          <a:bodyPr>
            <a:normAutofit lnSpcReduction="10000"/>
          </a:bodyPr>
          <a:lstStyle/>
          <a:p>
            <a:pPr algn="just">
              <a:buNone/>
            </a:pPr>
            <a:r>
              <a:rPr lang="en-US" b="1" dirty="0">
                <a:latin typeface="Times New Roman" pitchFamily="18" charset="0"/>
                <a:cs typeface="Times New Roman" pitchFamily="18" charset="0"/>
              </a:rPr>
              <a:t>3.	Islamic Concept: </a:t>
            </a:r>
            <a:endParaRPr lang="en-US" dirty="0">
              <a:latin typeface="Times New Roman" pitchFamily="18" charset="0"/>
              <a:cs typeface="Times New Roman" pitchFamily="18" charset="0"/>
            </a:endParaRPr>
          </a:p>
          <a:p>
            <a:pPr algn="just">
              <a:buNone/>
            </a:pPr>
            <a:r>
              <a:rPr lang="en-US" dirty="0" smtClean="0">
                <a:latin typeface="Times New Roman" pitchFamily="18" charset="0"/>
                <a:cs typeface="Times New Roman" pitchFamily="18" charset="0"/>
              </a:rPr>
              <a:t>	According </a:t>
            </a:r>
            <a:r>
              <a:rPr lang="en-US" dirty="0">
                <a:latin typeface="Times New Roman" pitchFamily="18" charset="0"/>
                <a:cs typeface="Times New Roman" pitchFamily="18" charset="0"/>
              </a:rPr>
              <a:t>to Islamic concept it is not a result of accident or incident and it is not running automatically. </a:t>
            </a:r>
            <a:r>
              <a:rPr lang="en-US" dirty="0" smtClean="0">
                <a:latin typeface="Times New Roman" pitchFamily="18" charset="0"/>
                <a:cs typeface="Times New Roman" pitchFamily="18" charset="0"/>
              </a:rPr>
              <a:t>In fact </a:t>
            </a:r>
            <a:r>
              <a:rPr lang="en-US" dirty="0">
                <a:latin typeface="Times New Roman" pitchFamily="18" charset="0"/>
                <a:cs typeface="Times New Roman" pitchFamily="18" charset="0"/>
              </a:rPr>
              <a:t>this universe is made by ALLAH almighty. ALLAH is the only power who is running the whole system of this universe. Everything here in this system of universe is working according to specified rules prescribed by ALLAH. Formulation of the universe is not without any purpose, ALLAH made it and it will end when ALLAH desire.</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486400"/>
          </a:xfrm>
        </p:spPr>
        <p:txBody>
          <a:bodyPr>
            <a:normAutofit/>
          </a:bodyPr>
          <a:lstStyle/>
          <a:p>
            <a:pPr algn="ctr">
              <a:buNone/>
            </a:pPr>
            <a:r>
              <a:rPr lang="en-US" b="1" u="sng" dirty="0">
                <a:latin typeface="Times New Roman" pitchFamily="18" charset="0"/>
                <a:cs typeface="Times New Roman" pitchFamily="18" charset="0"/>
              </a:rPr>
              <a:t>Four Points to Explain Concept</a:t>
            </a:r>
            <a:r>
              <a:rPr lang="en-US" b="1" u="sng" dirty="0" smtClean="0">
                <a:latin typeface="Times New Roman" pitchFamily="18" charset="0"/>
                <a:cs typeface="Times New Roman" pitchFamily="18" charset="0"/>
              </a:rPr>
              <a:t>:</a:t>
            </a:r>
            <a:endParaRPr lang="en-US" u="sng" dirty="0">
              <a:latin typeface="Times New Roman" pitchFamily="18" charset="0"/>
              <a:cs typeface="Times New Roman" pitchFamily="18" charset="0"/>
            </a:endParaRPr>
          </a:p>
          <a:p>
            <a:pPr marL="514350" lvl="0" indent="-514350" algn="just">
              <a:buFont typeface="+mj-lt"/>
              <a:buAutoNum type="arabicPeriod"/>
            </a:pPr>
            <a:r>
              <a:rPr lang="en-US" b="1" dirty="0">
                <a:latin typeface="Times New Roman" pitchFamily="18" charset="0"/>
                <a:cs typeface="Times New Roman" pitchFamily="18" charset="0"/>
              </a:rPr>
              <a:t>Lord of Universe:</a:t>
            </a:r>
            <a:r>
              <a:rPr lang="en-US" dirty="0">
                <a:latin typeface="Times New Roman" pitchFamily="18" charset="0"/>
                <a:cs typeface="Times New Roman" pitchFamily="18" charset="0"/>
              </a:rPr>
              <a:t> there is one creator who is running the universe in a very systematic way. He designs the whole universe in very accurate manner.</a:t>
            </a:r>
          </a:p>
          <a:p>
            <a:pPr marL="514350" lvl="0" indent="-514350" algn="just">
              <a:buFont typeface="+mj-lt"/>
              <a:buAutoNum type="arabicPeriod"/>
            </a:pPr>
            <a:r>
              <a:rPr lang="en-US" b="1" dirty="0">
                <a:latin typeface="Times New Roman" pitchFamily="18" charset="0"/>
                <a:cs typeface="Times New Roman" pitchFamily="18" charset="0"/>
              </a:rPr>
              <a:t>System of Universe</a:t>
            </a:r>
            <a:r>
              <a:rPr lang="en-US" dirty="0">
                <a:latin typeface="Times New Roman" pitchFamily="18" charset="0"/>
                <a:cs typeface="Times New Roman" pitchFamily="18" charset="0"/>
              </a:rPr>
              <a:t>: there is some one who is controlling every minor and major thing of this universe. It is not running automatically.</a:t>
            </a:r>
          </a:p>
          <a:p>
            <a:pPr marL="514350" lvl="0" indent="-514350" algn="just">
              <a:buFont typeface="+mj-lt"/>
              <a:buAutoNum type="arabicPeriod"/>
            </a:pPr>
            <a:r>
              <a:rPr lang="en-US" b="1" dirty="0">
                <a:latin typeface="Times New Roman" pitchFamily="18" charset="0"/>
                <a:cs typeface="Times New Roman" pitchFamily="18" charset="0"/>
              </a:rPr>
              <a:t>Purpose of Universe</a:t>
            </a:r>
            <a:endParaRPr lang="en-US" dirty="0">
              <a:latin typeface="Times New Roman" pitchFamily="18" charset="0"/>
              <a:cs typeface="Times New Roman" pitchFamily="18" charset="0"/>
            </a:endParaRPr>
          </a:p>
          <a:p>
            <a:pPr marL="514350" lvl="0" indent="-514350" algn="just">
              <a:buFont typeface="+mj-lt"/>
              <a:buAutoNum type="arabicPeriod"/>
            </a:pPr>
            <a:r>
              <a:rPr lang="en-US" b="1" dirty="0">
                <a:latin typeface="Times New Roman" pitchFamily="18" charset="0"/>
                <a:cs typeface="Times New Roman" pitchFamily="18" charset="0"/>
              </a:rPr>
              <a:t>End of </a:t>
            </a:r>
            <a:r>
              <a:rPr lang="en-US" b="1" dirty="0" smtClean="0">
                <a:latin typeface="Times New Roman" pitchFamily="18" charset="0"/>
                <a:cs typeface="Times New Roman" pitchFamily="18" charset="0"/>
              </a:rPr>
              <a:t>Universe</a:t>
            </a:r>
            <a:endParaRPr lang="en-US"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200" b="1" dirty="0">
                <a:latin typeface="Times New Roman" pitchFamily="18" charset="0"/>
                <a:cs typeface="Times New Roman" pitchFamily="18" charset="0"/>
              </a:rPr>
              <a:t>CONCEPT OF MAN</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524000"/>
            <a:ext cx="8229600" cy="4602163"/>
          </a:xfrm>
        </p:spPr>
        <p:txBody>
          <a:bodyPr/>
          <a:lstStyle/>
          <a:p>
            <a:pPr algn="just">
              <a:buNone/>
            </a:pPr>
            <a:r>
              <a:rPr lang="en-US" b="1" dirty="0" smtClean="0">
                <a:latin typeface="Times New Roman" pitchFamily="18" charset="0"/>
                <a:cs typeface="Times New Roman" pitchFamily="18" charset="0"/>
              </a:rPr>
              <a:t>1. Concept </a:t>
            </a:r>
            <a:r>
              <a:rPr lang="en-US" b="1" dirty="0">
                <a:latin typeface="Times New Roman" pitchFamily="18" charset="0"/>
                <a:cs typeface="Times New Roman" pitchFamily="18" charset="0"/>
              </a:rPr>
              <a:t>of </a:t>
            </a:r>
            <a:r>
              <a:rPr lang="en-US" b="1" dirty="0" err="1">
                <a:latin typeface="Times New Roman" pitchFamily="18" charset="0"/>
                <a:cs typeface="Times New Roman" pitchFamily="18" charset="0"/>
              </a:rPr>
              <a:t>Afraat</a:t>
            </a:r>
            <a:r>
              <a:rPr lang="en-US" b="1"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algn="just">
              <a:buNone/>
            </a:pPr>
            <a:r>
              <a:rPr lang="en-US" dirty="0" smtClean="0">
                <a:latin typeface="Times New Roman" pitchFamily="18" charset="0"/>
                <a:cs typeface="Times New Roman" pitchFamily="18" charset="0"/>
              </a:rPr>
              <a:t>	Those Persons who consider themselves as lord, ruler and above to all human beings. They become haughty, insolence and proud. They become careless and fearless. They thinks that they are superior to all creatures. No one here to challenge him. They can do every thing without fear of any accountability.</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135563"/>
          </a:xfrm>
        </p:spPr>
        <p:txBody>
          <a:bodyPr/>
          <a:lstStyle/>
          <a:p>
            <a:pPr algn="just">
              <a:buNone/>
            </a:pPr>
            <a:r>
              <a:rPr lang="en-US" b="1" dirty="0">
                <a:latin typeface="Times New Roman" pitchFamily="18" charset="0"/>
                <a:cs typeface="Times New Roman" pitchFamily="18" charset="0"/>
              </a:rPr>
              <a:t>2.	Concept </a:t>
            </a:r>
            <a:r>
              <a:rPr lang="en-US" b="1" dirty="0" err="1">
                <a:latin typeface="Times New Roman" pitchFamily="18" charset="0"/>
                <a:cs typeface="Times New Roman" pitchFamily="18" charset="0"/>
              </a:rPr>
              <a:t>Tafreet</a:t>
            </a:r>
            <a:r>
              <a:rPr lang="en-US" b="1" dirty="0">
                <a:latin typeface="Times New Roman" pitchFamily="18" charset="0"/>
                <a:cs typeface="Times New Roman" pitchFamily="18" charset="0"/>
              </a:rPr>
              <a:t>:	</a:t>
            </a:r>
            <a:endParaRPr lang="en-US" dirty="0">
              <a:latin typeface="Times New Roman" pitchFamily="18" charset="0"/>
              <a:cs typeface="Times New Roman" pitchFamily="18" charset="0"/>
            </a:endParaRPr>
          </a:p>
          <a:p>
            <a:pPr algn="just">
              <a:buNone/>
            </a:pPr>
            <a:r>
              <a:rPr lang="en-US" dirty="0" smtClean="0">
                <a:latin typeface="Times New Roman" pitchFamily="18" charset="0"/>
                <a:cs typeface="Times New Roman" pitchFamily="18" charset="0"/>
              </a:rPr>
              <a:t>	Those </a:t>
            </a:r>
            <a:r>
              <a:rPr lang="en-US" dirty="0">
                <a:latin typeface="Times New Roman" pitchFamily="18" charset="0"/>
                <a:cs typeface="Times New Roman" pitchFamily="18" charset="0"/>
              </a:rPr>
              <a:t>persons, who have degraded themselves and lose their standard, think themselves servant and feel helpless in every matter. They think themselves despicable and coward and they worship fire, water, light, sun, moon, animals, plant, and they called every creature their lord who is powerful then them.</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a:bodyPr>
          <a:lstStyle/>
          <a:p>
            <a:pPr algn="just">
              <a:buNone/>
            </a:pPr>
            <a:r>
              <a:rPr lang="en-US" b="1" dirty="0">
                <a:latin typeface="Times New Roman" pitchFamily="18" charset="0"/>
                <a:cs typeface="Times New Roman" pitchFamily="18" charset="0"/>
              </a:rPr>
              <a:t>3.	Concept of Islam:</a:t>
            </a:r>
            <a:endParaRPr lang="en-US" dirty="0">
              <a:latin typeface="Times New Roman" pitchFamily="18" charset="0"/>
              <a:cs typeface="Times New Roman" pitchFamily="18" charset="0"/>
            </a:endParaRPr>
          </a:p>
          <a:p>
            <a:pPr algn="just">
              <a:buNone/>
            </a:pPr>
            <a:r>
              <a:rPr lang="en-US" dirty="0" smtClean="0">
                <a:latin typeface="Times New Roman" pitchFamily="18" charset="0"/>
                <a:cs typeface="Times New Roman" pitchFamily="18" charset="0"/>
              </a:rPr>
              <a:t>	Islam </a:t>
            </a:r>
            <a:r>
              <a:rPr lang="en-US" dirty="0">
                <a:latin typeface="Times New Roman" pitchFamily="18" charset="0"/>
                <a:cs typeface="Times New Roman" pitchFamily="18" charset="0"/>
              </a:rPr>
              <a:t>rejects both concepts and presents a very comprehensive and organized concept for human being, which provides humans a very good standard. ALLAH made human, his subordinate, his </a:t>
            </a:r>
            <a:r>
              <a:rPr lang="en-US" dirty="0" err="1">
                <a:latin typeface="Times New Roman" pitchFamily="18" charset="0"/>
                <a:cs typeface="Times New Roman" pitchFamily="18" charset="0"/>
              </a:rPr>
              <a:t>Khalifa</a:t>
            </a:r>
            <a:r>
              <a:rPr lang="en-US" dirty="0">
                <a:latin typeface="Times New Roman" pitchFamily="18" charset="0"/>
                <a:cs typeface="Times New Roman" pitchFamily="18" charset="0"/>
              </a:rPr>
              <a:t> and give him knowledge and respect better then Angels, upgrade his ranking and made him lord of all living creatures on earth. Also tell him ways to happy Allah.</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200" b="1" dirty="0">
                <a:latin typeface="Times New Roman" pitchFamily="18" charset="0"/>
                <a:cs typeface="Times New Roman" pitchFamily="18" charset="0"/>
              </a:rPr>
              <a:t>Concept of God in Judaism</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295400"/>
            <a:ext cx="8229600" cy="4830763"/>
          </a:xfrm>
        </p:spPr>
        <p:txBody>
          <a:bodyPr>
            <a:noAutofit/>
          </a:bodyPr>
          <a:lstStyle/>
          <a:p>
            <a:pPr marL="0" indent="0" algn="just">
              <a:buNone/>
            </a:pPr>
            <a:r>
              <a:rPr lang="en-US" dirty="0">
                <a:latin typeface="Times New Roman" pitchFamily="18" charset="0"/>
                <a:cs typeface="Times New Roman" pitchFamily="18" charset="0"/>
              </a:rPr>
              <a:t>Jewish believes God, who alone is to </a:t>
            </a:r>
            <a:r>
              <a:rPr lang="en-US" dirty="0" smtClean="0">
                <a:latin typeface="Times New Roman" pitchFamily="18" charset="0"/>
                <a:cs typeface="Times New Roman" pitchFamily="18" charset="0"/>
              </a:rPr>
              <a:t>worship, revealed </a:t>
            </a:r>
            <a:r>
              <a:rPr lang="en-US" dirty="0">
                <a:latin typeface="Times New Roman" pitchFamily="18" charset="0"/>
                <a:cs typeface="Times New Roman" pitchFamily="18" charset="0"/>
              </a:rPr>
              <a:t>himself in history through prophets and promises future messiah who will bring a reign of peace and righteousness to the earth. They follow the scared texts of the Torah and Talmud</a:t>
            </a:r>
            <a:r>
              <a:rPr lang="en-US" u="sng" dirty="0">
                <a:latin typeface="Times New Roman" pitchFamily="18" charset="0"/>
                <a:cs typeface="Times New Roman" pitchFamily="18" charset="0"/>
              </a:rPr>
              <a:t>.</a:t>
            </a:r>
            <a:r>
              <a:rPr lang="en-US" dirty="0">
                <a:latin typeface="Times New Roman" pitchFamily="18" charset="0"/>
                <a:cs typeface="Times New Roman" pitchFamily="18" charset="0"/>
              </a:rPr>
              <a:t> The Torah is what we call the Old Testament. The Talmud is a huge collection of laws, stories and commentary that guides Jews as they live out their beliefs</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idx="1"/>
          </p:nvPr>
        </p:nvSpPr>
        <p:spPr>
          <a:xfrm>
            <a:off x="457200" y="914400"/>
            <a:ext cx="8229600" cy="5211763"/>
          </a:xfrm>
        </p:spPr>
        <p:txBody>
          <a:bodyPr/>
          <a:lstStyle/>
          <a:p>
            <a:pPr marL="0" indent="0" algn="just">
              <a:buNone/>
            </a:pPr>
            <a:r>
              <a:rPr lang="en-US" dirty="0">
                <a:latin typeface="Times New Roman" pitchFamily="18" charset="0"/>
                <a:cs typeface="Times New Roman" pitchFamily="18" charset="0"/>
              </a:rPr>
              <a:t>Both Jews and Christians beliefs in one God and both say that the Old Testament is true. There will be a physical resurrection and the obedient will be live forever with God and the unrighteous will suffer. Some Jews do not believe in a conscious life after death.</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TotalTime>
  <Words>704</Words>
  <Application>Microsoft Office PowerPoint</Application>
  <PresentationFormat>On-screen Show (4:3)</PresentationFormat>
  <Paragraphs>30</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Concept of Universe, Man and God</vt:lpstr>
      <vt:lpstr>CONCEPT OF UNIVERSE</vt:lpstr>
      <vt:lpstr>Slide 3</vt:lpstr>
      <vt:lpstr>Slide 4</vt:lpstr>
      <vt:lpstr>CONCEPT OF MAN</vt:lpstr>
      <vt:lpstr>Slide 6</vt:lpstr>
      <vt:lpstr>Slide 7</vt:lpstr>
      <vt:lpstr>Concept of God in Judaism</vt:lpstr>
      <vt:lpstr>Slide 9</vt:lpstr>
      <vt:lpstr>Concept of God in Hinduism</vt:lpstr>
      <vt:lpstr>Slide 11</vt:lpstr>
      <vt:lpstr>Concept of ALLAH in Islam</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Zubair Haider</dc:creator>
  <cp:lastModifiedBy>Dr. M. Athar Hussain</cp:lastModifiedBy>
  <cp:revision>18</cp:revision>
  <dcterms:created xsi:type="dcterms:W3CDTF">2012-11-23T04:15:26Z</dcterms:created>
  <dcterms:modified xsi:type="dcterms:W3CDTF">2016-10-12T07:57:32Z</dcterms:modified>
</cp:coreProperties>
</file>